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0375F7-7F09-4726-ACC2-CB5C590BBFC6}"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247697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0375F7-7F09-4726-ACC2-CB5C590BBFC6}"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5088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0375F7-7F09-4726-ACC2-CB5C590BBFC6}"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69087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0375F7-7F09-4726-ACC2-CB5C590BBFC6}"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26949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375F7-7F09-4726-ACC2-CB5C590BBFC6}"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94947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0375F7-7F09-4726-ACC2-CB5C590BBFC6}"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14154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0375F7-7F09-4726-ACC2-CB5C590BBFC6}" type="datetimeFigureOut">
              <a:rPr lang="en-US" smtClean="0"/>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44386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0375F7-7F09-4726-ACC2-CB5C590BBFC6}" type="datetimeFigureOut">
              <a:rPr lang="en-US" smtClean="0"/>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33300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375F7-7F09-4726-ACC2-CB5C590BBFC6}" type="datetimeFigureOut">
              <a:rPr lang="en-US" smtClean="0"/>
              <a:t>10/23/2021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106425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0375F7-7F09-4726-ACC2-CB5C590BBFC6}"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63658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0375F7-7F09-4726-ACC2-CB5C590BBFC6}"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1880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375F7-7F09-4726-ACC2-CB5C590BBFC6}" type="datetimeFigureOut">
              <a:rPr lang="en-US" smtClean="0"/>
              <a:t>10/23/2021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CAE95-FBD8-41DF-849D-6F7AEC6A65FF}" type="slidenum">
              <a:rPr lang="en-US" smtClean="0"/>
              <a:t>‹#›</a:t>
            </a:fld>
            <a:endParaRPr lang="en-US"/>
          </a:p>
        </p:txBody>
      </p:sp>
    </p:spTree>
    <p:extLst>
      <p:ext uri="{BB962C8B-B14F-4D97-AF65-F5344CB8AC3E}">
        <p14:creationId xmlns:p14="http://schemas.microsoft.com/office/powerpoint/2010/main" val="2407425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785"/>
            <a:ext cx="9144000" cy="6857999"/>
          </a:xfrm>
        </p:spPr>
        <p:style>
          <a:lnRef idx="2">
            <a:schemeClr val="accent1">
              <a:shade val="50000"/>
            </a:schemeClr>
          </a:lnRef>
          <a:fillRef idx="1">
            <a:schemeClr val="accent1"/>
          </a:fillRef>
          <a:effectRef idx="0">
            <a:schemeClr val="accent1"/>
          </a:effectRef>
          <a:fontRef idx="minor">
            <a:schemeClr val="lt1"/>
          </a:fontRef>
        </p:style>
        <p:txBody>
          <a:bodyPr/>
          <a:lstStyle/>
          <a:p>
            <a:r>
              <a:rPr lang="af-ZA" sz="5400" b="1" dirty="0">
                <a:solidFill>
                  <a:schemeClr val="tx1"/>
                </a:solidFill>
              </a:rPr>
              <a:t>Anemia in pregnancy</a:t>
            </a:r>
            <a:br>
              <a:rPr lang="af-ZA" dirty="0">
                <a:solidFill>
                  <a:schemeClr val="tx1"/>
                </a:solidFill>
              </a:rPr>
            </a:br>
            <a:r>
              <a:rPr lang="af-ZA" dirty="0">
                <a:solidFill>
                  <a:schemeClr val="tx1"/>
                </a:solidFill>
              </a:rPr>
              <a:t>presented by</a:t>
            </a:r>
            <a:br>
              <a:rPr lang="af-ZA" dirty="0">
                <a:solidFill>
                  <a:schemeClr val="tx1"/>
                </a:solidFill>
              </a:rPr>
            </a:br>
            <a:r>
              <a:rPr lang="af-ZA" sz="4800" b="1" dirty="0">
                <a:solidFill>
                  <a:schemeClr val="tx1"/>
                </a:solidFill>
              </a:rPr>
              <a:t>Dr.Methal A. Alrubaie</a:t>
            </a:r>
            <a:br>
              <a:rPr lang="af-ZA" sz="4800" b="1" dirty="0">
                <a:solidFill>
                  <a:schemeClr val="tx1"/>
                </a:solidFill>
              </a:rPr>
            </a:br>
            <a:r>
              <a:rPr lang="af-ZA" dirty="0">
                <a:solidFill>
                  <a:schemeClr val="tx1"/>
                </a:solidFill>
              </a:rPr>
              <a:t>Assistant professor</a:t>
            </a:r>
            <a:endParaRPr lang="en-US" dirty="0">
              <a:solidFill>
                <a:schemeClr val="tx1"/>
              </a:solidFill>
            </a:endParaRPr>
          </a:p>
        </p:txBody>
      </p:sp>
    </p:spTree>
    <p:extLst>
      <p:ext uri="{BB962C8B-B14F-4D97-AF65-F5344CB8AC3E}">
        <p14:creationId xmlns:p14="http://schemas.microsoft.com/office/powerpoint/2010/main" val="123352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dirty="0">
                <a:solidFill>
                  <a:schemeClr val="tx1"/>
                </a:solidFill>
              </a:rPr>
              <a:t>5. Jaundice &amp; </a:t>
            </a:r>
            <a:r>
              <a:rPr lang="en-US" sz="3600" dirty="0" err="1">
                <a:solidFill>
                  <a:schemeClr val="tx1"/>
                </a:solidFill>
              </a:rPr>
              <a:t>hepato</a:t>
            </a:r>
            <a:r>
              <a:rPr lang="en-US" sz="3600" dirty="0">
                <a:solidFill>
                  <a:schemeClr val="tx1"/>
                </a:solidFill>
              </a:rPr>
              <a:t>-splenomegaly in </a:t>
            </a:r>
            <a:r>
              <a:rPr lang="en-US" sz="3600" dirty="0" err="1">
                <a:solidFill>
                  <a:schemeClr val="tx1"/>
                </a:solidFill>
              </a:rPr>
              <a:t>hemoglobinpathy</a:t>
            </a:r>
            <a:r>
              <a:rPr lang="en-US" sz="3600" dirty="0">
                <a:solidFill>
                  <a:schemeClr val="tx1"/>
                </a:solidFill>
              </a:rPr>
              <a:t>.                                                           6. Low blood pressure &amp; rapid pule rate.          7. Koilonychias in chronic type.</a:t>
            </a:r>
          </a:p>
          <a:p>
            <a:r>
              <a:rPr lang="en-US" sz="4000" b="1" dirty="0">
                <a:solidFill>
                  <a:schemeClr val="tx1"/>
                </a:solidFill>
              </a:rPr>
              <a:t>Clinical features of sickle cell crisis:-                 </a:t>
            </a:r>
            <a:r>
              <a:rPr lang="en-US" sz="3600" dirty="0">
                <a:solidFill>
                  <a:schemeClr val="tx1"/>
                </a:solidFill>
              </a:rPr>
              <a:t>1.Sudden sever bone pain in upper &amp; lower limbs.                                                                                     2. Chest pain.                                                                  3. hematuria.                                                                   4. Sever pallor &amp; jaundice.                                             5. Hypotension &amp;tachycardia.</a:t>
            </a:r>
            <a:endParaRPr lang="ar-IQ" sz="3600" dirty="0">
              <a:solidFill>
                <a:schemeClr val="tx1"/>
              </a:solidFill>
            </a:endParaRPr>
          </a:p>
        </p:txBody>
      </p:sp>
    </p:spTree>
    <p:extLst>
      <p:ext uri="{BB962C8B-B14F-4D97-AF65-F5344CB8AC3E}">
        <p14:creationId xmlns:p14="http://schemas.microsoft.com/office/powerpoint/2010/main" val="85272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r>
              <a:rPr lang="en-US" sz="4000" b="1" dirty="0">
                <a:solidFill>
                  <a:schemeClr val="tx1"/>
                </a:solidFill>
              </a:rPr>
              <a:t>Investigations:-</a:t>
            </a:r>
          </a:p>
          <a:p>
            <a:r>
              <a:rPr lang="en-US" sz="3600" b="1" dirty="0">
                <a:solidFill>
                  <a:schemeClr val="tx1"/>
                </a:solidFill>
              </a:rPr>
              <a:t>A. Iron deficiency anemia:-                                 </a:t>
            </a:r>
            <a:r>
              <a:rPr lang="en-US" dirty="0">
                <a:solidFill>
                  <a:schemeClr val="tx1"/>
                </a:solidFill>
              </a:rPr>
              <a:t>1. Decreased serum ferritin level.                               2. Decreased serum iron level.                                     3. Increased total iron binding capacity.                      4. Blood film show microcytic (decreased MCV) &amp; hypochromic(decreased MCHC).                                  5. Bone marrow show absence of stainable iron.</a:t>
            </a:r>
          </a:p>
          <a:p>
            <a:r>
              <a:rPr lang="en-US" sz="3600" b="1" dirty="0">
                <a:solidFill>
                  <a:schemeClr val="tx1"/>
                </a:solidFill>
              </a:rPr>
              <a:t>B. Foliate deficiency anemia:-                                       </a:t>
            </a:r>
            <a:r>
              <a:rPr lang="en-US" dirty="0">
                <a:solidFill>
                  <a:schemeClr val="tx1"/>
                </a:solidFill>
              </a:rPr>
              <a:t>1. Decreased serum foliate level.                                 2. Decreased red cell foliate level.                                  3. Decreased reticulocytes.                                             4. Blood film show macrocytic red cells(increased MCV) &amp; hyper segmentation of nuclei of neutrophil.   </a:t>
            </a:r>
            <a:r>
              <a:rPr lang="en-US" dirty="0"/>
              <a:t> </a:t>
            </a:r>
            <a:endParaRPr lang="ar-IQ" dirty="0"/>
          </a:p>
        </p:txBody>
      </p:sp>
    </p:spTree>
    <p:extLst>
      <p:ext uri="{BB962C8B-B14F-4D97-AF65-F5344CB8AC3E}">
        <p14:creationId xmlns:p14="http://schemas.microsoft.com/office/powerpoint/2010/main" val="376502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normAutofit fontScale="92500"/>
          </a:bodyPr>
          <a:lstStyle/>
          <a:p>
            <a:r>
              <a:rPr lang="en-US" dirty="0">
                <a:solidFill>
                  <a:schemeClr val="tx1"/>
                </a:solidFill>
              </a:rPr>
              <a:t>5. Bone marrow show erythroblast &amp; giant metamylocyte.</a:t>
            </a:r>
          </a:p>
          <a:p>
            <a:r>
              <a:rPr lang="en-US" sz="3600" b="1" dirty="0">
                <a:solidFill>
                  <a:schemeClr val="tx1"/>
                </a:solidFill>
              </a:rPr>
              <a:t>C. B12 deficiency anemia:-                                           </a:t>
            </a:r>
            <a:r>
              <a:rPr lang="en-US" dirty="0">
                <a:solidFill>
                  <a:schemeClr val="tx1"/>
                </a:solidFill>
              </a:rPr>
              <a:t>There is decreased serum B12 level.</a:t>
            </a:r>
          </a:p>
          <a:p>
            <a:r>
              <a:rPr lang="en-US" sz="3600" b="1" dirty="0">
                <a:solidFill>
                  <a:schemeClr val="tx1"/>
                </a:solidFill>
              </a:rPr>
              <a:t>D. </a:t>
            </a:r>
            <a:r>
              <a:rPr lang="en-US" sz="3600" b="1" dirty="0" err="1">
                <a:solidFill>
                  <a:schemeClr val="tx1"/>
                </a:solidFill>
              </a:rPr>
              <a:t>Hemoglobinpathy</a:t>
            </a:r>
            <a:r>
              <a:rPr lang="en-US" sz="3600" b="1" dirty="0">
                <a:solidFill>
                  <a:schemeClr val="tx1"/>
                </a:solidFill>
              </a:rPr>
              <a:t>:-                                                      </a:t>
            </a:r>
            <a:r>
              <a:rPr lang="en-US" dirty="0">
                <a:solidFill>
                  <a:schemeClr val="tx1"/>
                </a:solidFill>
              </a:rPr>
              <a:t>1. Increased reticulocytes &amp; decreased platelets &amp;WBC count.                                                                                      2. Increased serum bilirubin level.                                                  3. Presence of bile pigment &amp; </a:t>
            </a:r>
            <a:r>
              <a:rPr lang="en-US" dirty="0" err="1">
                <a:solidFill>
                  <a:schemeClr val="tx1"/>
                </a:solidFill>
              </a:rPr>
              <a:t>urobilinogen</a:t>
            </a:r>
            <a:r>
              <a:rPr lang="en-US" dirty="0">
                <a:solidFill>
                  <a:schemeClr val="tx1"/>
                </a:solidFill>
              </a:rPr>
              <a:t> in urine.                           4. Blood film show sickle shaped red cell when exposed to reducing agent or hypoxia (positive sickling test).                                                                    5. Normal MCV &amp;MCHC but if these are low think about associated iron deficiency or thalassemia trait</a:t>
            </a:r>
            <a:r>
              <a:rPr lang="en-US" dirty="0"/>
              <a:t>.</a:t>
            </a:r>
            <a:endParaRPr lang="ar-IQ" dirty="0"/>
          </a:p>
        </p:txBody>
      </p:sp>
    </p:spTree>
    <p:extLst>
      <p:ext uri="{BB962C8B-B14F-4D97-AF65-F5344CB8AC3E}">
        <p14:creationId xmlns:p14="http://schemas.microsoft.com/office/powerpoint/2010/main" val="1193819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en-US" dirty="0">
                <a:solidFill>
                  <a:schemeClr val="tx1"/>
                </a:solidFill>
              </a:rPr>
              <a:t>6. </a:t>
            </a:r>
            <a:r>
              <a:rPr lang="en-US" dirty="0" err="1">
                <a:solidFill>
                  <a:schemeClr val="tx1"/>
                </a:solidFill>
              </a:rPr>
              <a:t>Hb</a:t>
            </a:r>
            <a:r>
              <a:rPr lang="en-US" dirty="0">
                <a:solidFill>
                  <a:schemeClr val="tx1"/>
                </a:solidFill>
              </a:rPr>
              <a:t> electrophoresis is the definitive test to know the type, amount &amp; character of </a:t>
            </a:r>
            <a:r>
              <a:rPr lang="en-US" dirty="0" err="1">
                <a:solidFill>
                  <a:schemeClr val="tx1"/>
                </a:solidFill>
              </a:rPr>
              <a:t>Hb</a:t>
            </a:r>
            <a:r>
              <a:rPr lang="en-US" dirty="0">
                <a:solidFill>
                  <a:schemeClr val="tx1"/>
                </a:solidFill>
              </a:rPr>
              <a:t> variant.</a:t>
            </a:r>
          </a:p>
          <a:p>
            <a:r>
              <a:rPr lang="en-US" sz="3600" b="1" dirty="0">
                <a:solidFill>
                  <a:schemeClr val="tx1"/>
                </a:solidFill>
              </a:rPr>
              <a:t>Treatment:- A. Iron deficiency anemia:-           </a:t>
            </a:r>
            <a:r>
              <a:rPr lang="en-US" dirty="0">
                <a:solidFill>
                  <a:schemeClr val="tx1"/>
                </a:solidFill>
              </a:rPr>
              <a:t>Iron therapy is used either as:-                                     </a:t>
            </a:r>
            <a:r>
              <a:rPr lang="en-US" b="1" dirty="0">
                <a:solidFill>
                  <a:schemeClr val="tx1"/>
                </a:solidFill>
              </a:rPr>
              <a:t>1. Prophylactic:- </a:t>
            </a:r>
            <a:r>
              <a:rPr lang="en-US" dirty="0">
                <a:solidFill>
                  <a:schemeClr val="tx1"/>
                </a:solidFill>
              </a:rPr>
              <a:t>It is given to asymptomatic pregnant patient to prevent development of anemia as pregnancy  increased demand. It is usually started in second trimester.                              </a:t>
            </a:r>
            <a:r>
              <a:rPr lang="en-US" b="1" dirty="0">
                <a:solidFill>
                  <a:schemeClr val="tx1"/>
                </a:solidFill>
              </a:rPr>
              <a:t>2. Therapeutic:- </a:t>
            </a:r>
            <a:r>
              <a:rPr lang="en-US" dirty="0">
                <a:solidFill>
                  <a:schemeClr val="tx1"/>
                </a:solidFill>
              </a:rPr>
              <a:t>It is given to symptomatic pregnant anemic women. Iron therapy can be given either as:-</a:t>
            </a:r>
            <a:r>
              <a:rPr lang="en-US" b="1" dirty="0">
                <a:solidFill>
                  <a:schemeClr val="tx1"/>
                </a:solidFill>
              </a:rPr>
              <a:t>1</a:t>
            </a:r>
            <a:r>
              <a:rPr lang="en-US" dirty="0">
                <a:solidFill>
                  <a:schemeClr val="tx1"/>
                </a:solidFill>
              </a:rPr>
              <a:t>. </a:t>
            </a:r>
            <a:r>
              <a:rPr lang="en-US" b="1" dirty="0">
                <a:solidFill>
                  <a:schemeClr val="tx1"/>
                </a:solidFill>
              </a:rPr>
              <a:t>Oral iron:- </a:t>
            </a:r>
            <a:r>
              <a:rPr lang="en-US" dirty="0">
                <a:solidFill>
                  <a:schemeClr val="tx1"/>
                </a:solidFill>
              </a:rPr>
              <a:t>It present as</a:t>
            </a:r>
            <a:r>
              <a:rPr lang="en-US" b="1" dirty="0">
                <a:solidFill>
                  <a:schemeClr val="tx1"/>
                </a:solidFill>
              </a:rPr>
              <a:t> Ferrous </a:t>
            </a:r>
            <a:r>
              <a:rPr lang="en-US" b="1" dirty="0" err="1">
                <a:solidFill>
                  <a:schemeClr val="tx1"/>
                </a:solidFill>
              </a:rPr>
              <a:t>sulphate</a:t>
            </a:r>
            <a:r>
              <a:rPr lang="en-US" b="1" dirty="0">
                <a:solidFill>
                  <a:schemeClr val="tx1"/>
                </a:solidFill>
              </a:rPr>
              <a:t> </a:t>
            </a:r>
            <a:r>
              <a:rPr lang="en-US" dirty="0">
                <a:solidFill>
                  <a:schemeClr val="tx1"/>
                </a:solidFill>
              </a:rPr>
              <a:t>which supply (67mg) of elemental iron in 200mg tablet .It is given three times daily. It is easily absorbed.</a:t>
            </a:r>
            <a:endParaRPr lang="ar-IQ" dirty="0">
              <a:solidFill>
                <a:schemeClr val="tx1"/>
              </a:solidFill>
            </a:endParaRPr>
          </a:p>
        </p:txBody>
      </p:sp>
    </p:spTree>
    <p:extLst>
      <p:ext uri="{BB962C8B-B14F-4D97-AF65-F5344CB8AC3E}">
        <p14:creationId xmlns:p14="http://schemas.microsoft.com/office/powerpoint/2010/main" val="1763791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a:solidFill>
                  <a:schemeClr val="tx1"/>
                </a:solidFill>
              </a:rPr>
              <a:t>Other oral preparation are </a:t>
            </a:r>
            <a:r>
              <a:rPr lang="en-US" b="1" dirty="0">
                <a:solidFill>
                  <a:schemeClr val="tx1"/>
                </a:solidFill>
              </a:rPr>
              <a:t>ferrous </a:t>
            </a:r>
            <a:r>
              <a:rPr lang="en-US" b="1" dirty="0" err="1">
                <a:solidFill>
                  <a:schemeClr val="tx1"/>
                </a:solidFill>
              </a:rPr>
              <a:t>fumerate</a:t>
            </a:r>
            <a:r>
              <a:rPr lang="en-US" b="1" dirty="0">
                <a:solidFill>
                  <a:schemeClr val="tx1"/>
                </a:solidFill>
              </a:rPr>
              <a:t> </a:t>
            </a:r>
            <a:r>
              <a:rPr lang="en-US" dirty="0">
                <a:solidFill>
                  <a:schemeClr val="tx1"/>
                </a:solidFill>
              </a:rPr>
              <a:t>&amp; </a:t>
            </a:r>
            <a:r>
              <a:rPr lang="en-US" b="1" dirty="0">
                <a:solidFill>
                  <a:schemeClr val="tx1"/>
                </a:solidFill>
              </a:rPr>
              <a:t>ferrous </a:t>
            </a:r>
            <a:r>
              <a:rPr lang="en-US" b="1" dirty="0" err="1">
                <a:solidFill>
                  <a:schemeClr val="tx1"/>
                </a:solidFill>
              </a:rPr>
              <a:t>gluconate</a:t>
            </a:r>
            <a:r>
              <a:rPr lang="en-US" b="1" dirty="0">
                <a:solidFill>
                  <a:schemeClr val="tx1"/>
                </a:solidFill>
              </a:rPr>
              <a:t> </a:t>
            </a:r>
            <a:r>
              <a:rPr lang="en-US" dirty="0">
                <a:solidFill>
                  <a:schemeClr val="tx1"/>
                </a:solidFill>
              </a:rPr>
              <a:t>which supply 37mg of elemental iron in 200mg tab. Nausea, vomiting &amp; constipation are common side effects. Such oral iron can be given if anemia develop earl in pregnancy.                </a:t>
            </a:r>
            <a:r>
              <a:rPr lang="en-US" b="1" dirty="0">
                <a:solidFill>
                  <a:schemeClr val="tx1"/>
                </a:solidFill>
              </a:rPr>
              <a:t>2. Parental iron:- </a:t>
            </a:r>
            <a:r>
              <a:rPr lang="en-US" dirty="0">
                <a:solidFill>
                  <a:schemeClr val="tx1"/>
                </a:solidFill>
              </a:rPr>
              <a:t>It is indicated in:-                              a. Poor iron absorption.                                                 B. Poor compliance of patient.                                      C. Intolerance to side effect.                                        Parental iron can be </a:t>
            </a:r>
            <a:r>
              <a:rPr lang="en-US" b="1" dirty="0">
                <a:solidFill>
                  <a:schemeClr val="tx1"/>
                </a:solidFill>
              </a:rPr>
              <a:t>Iron dextran (</a:t>
            </a:r>
            <a:r>
              <a:rPr lang="en-US" b="1" dirty="0" err="1">
                <a:solidFill>
                  <a:schemeClr val="tx1"/>
                </a:solidFill>
              </a:rPr>
              <a:t>Inferon</a:t>
            </a:r>
            <a:r>
              <a:rPr lang="en-US" b="1" dirty="0">
                <a:solidFill>
                  <a:schemeClr val="tx1"/>
                </a:solidFill>
              </a:rPr>
              <a:t>) </a:t>
            </a:r>
            <a:r>
              <a:rPr lang="en-US" dirty="0">
                <a:solidFill>
                  <a:schemeClr val="tx1"/>
                </a:solidFill>
              </a:rPr>
              <a:t>given as I.V. bolus dose or as infusion or </a:t>
            </a:r>
            <a:r>
              <a:rPr lang="en-US" b="1" dirty="0">
                <a:solidFill>
                  <a:schemeClr val="tx1"/>
                </a:solidFill>
              </a:rPr>
              <a:t>Iron sorbitol (</a:t>
            </a:r>
            <a:r>
              <a:rPr lang="en-US" b="1" dirty="0" err="1">
                <a:solidFill>
                  <a:schemeClr val="tx1"/>
                </a:solidFill>
              </a:rPr>
              <a:t>jectofer</a:t>
            </a:r>
            <a:r>
              <a:rPr lang="en-US" b="1" dirty="0">
                <a:solidFill>
                  <a:schemeClr val="tx1"/>
                </a:solidFill>
              </a:rPr>
              <a:t>) </a:t>
            </a:r>
            <a:r>
              <a:rPr lang="en-US" dirty="0">
                <a:solidFill>
                  <a:schemeClr val="tx1"/>
                </a:solidFill>
              </a:rPr>
              <a:t>given as I.M. The total dose is calculated as </a:t>
            </a:r>
            <a:r>
              <a:rPr lang="en-US" b="1" dirty="0">
                <a:solidFill>
                  <a:schemeClr val="tx1"/>
                </a:solidFill>
              </a:rPr>
              <a:t>1.3xB.W.xHb deficit.</a:t>
            </a:r>
            <a:endParaRPr lang="ar-IQ" b="1" dirty="0">
              <a:solidFill>
                <a:schemeClr val="tx1"/>
              </a:solidFill>
            </a:endParaRPr>
          </a:p>
        </p:txBody>
      </p:sp>
    </p:spTree>
    <p:extLst>
      <p:ext uri="{BB962C8B-B14F-4D97-AF65-F5344CB8AC3E}">
        <p14:creationId xmlns:p14="http://schemas.microsoft.com/office/powerpoint/2010/main" val="4123160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solidFill>
                  <a:schemeClr val="tx1"/>
                </a:solidFill>
              </a:rPr>
              <a:t>Both oral &amp; parental iron have same efficacy &amp; response is assess by rise in </a:t>
            </a:r>
            <a:r>
              <a:rPr lang="en-US" dirty="0" err="1">
                <a:solidFill>
                  <a:schemeClr val="tx1"/>
                </a:solidFill>
              </a:rPr>
              <a:t>Hb</a:t>
            </a:r>
            <a:r>
              <a:rPr lang="en-US" dirty="0">
                <a:solidFill>
                  <a:schemeClr val="tx1"/>
                </a:solidFill>
              </a:rPr>
              <a:t> level by 1-2g/dl within two weeks. Blood transfusion is indicated when anemia develop in late pregnancy &amp; </a:t>
            </a:r>
            <a:r>
              <a:rPr lang="en-US" dirty="0" err="1">
                <a:solidFill>
                  <a:schemeClr val="tx1"/>
                </a:solidFill>
              </a:rPr>
              <a:t>Hb</a:t>
            </a:r>
            <a:r>
              <a:rPr lang="en-US" dirty="0">
                <a:solidFill>
                  <a:schemeClr val="tx1"/>
                </a:solidFill>
              </a:rPr>
              <a:t> is 8g/dl or less.                                                                    </a:t>
            </a:r>
            <a:r>
              <a:rPr lang="en-US" b="1" dirty="0">
                <a:solidFill>
                  <a:schemeClr val="tx1"/>
                </a:solidFill>
              </a:rPr>
              <a:t>B. Foliate deficiency anemia:-                                       </a:t>
            </a:r>
            <a:r>
              <a:rPr lang="en-US" dirty="0">
                <a:solidFill>
                  <a:schemeClr val="tx1"/>
                </a:solidFill>
              </a:rPr>
              <a:t>It is given either as prophylactic (1mg) tab. daily. Or as therapeutic (5mg) tab. oral tablets. It is also indicated in those with sickle cell disease even before pregnancy as 5mg tab. Twice daily. Pre-pregnancy use of folic acid can reduce N.T.D. Folic acid tab. Is indicated as soon as pregnancy diagnosed.</a:t>
            </a:r>
            <a:endParaRPr lang="ar-IQ" dirty="0">
              <a:solidFill>
                <a:schemeClr val="tx1"/>
              </a:solidFill>
            </a:endParaRPr>
          </a:p>
        </p:txBody>
      </p:sp>
    </p:spTree>
    <p:extLst>
      <p:ext uri="{BB962C8B-B14F-4D97-AF65-F5344CB8AC3E}">
        <p14:creationId xmlns:p14="http://schemas.microsoft.com/office/powerpoint/2010/main" val="3117047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9342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a:solidFill>
                  <a:schemeClr val="tx1"/>
                </a:solidFill>
              </a:rPr>
              <a:t>C. B12 deficiency anemia:-                                                    </a:t>
            </a:r>
            <a:r>
              <a:rPr lang="en-US" dirty="0">
                <a:solidFill>
                  <a:schemeClr val="tx1"/>
                </a:solidFill>
              </a:rPr>
              <a:t>Parental B12 ampoule (1000Ug) is given once weekly.</a:t>
            </a:r>
          </a:p>
          <a:p>
            <a:r>
              <a:rPr lang="en-US" b="1" dirty="0">
                <a:solidFill>
                  <a:schemeClr val="tx1"/>
                </a:solidFill>
              </a:rPr>
              <a:t>D. </a:t>
            </a:r>
            <a:r>
              <a:rPr lang="en-US" b="1" dirty="0" err="1">
                <a:solidFill>
                  <a:schemeClr val="tx1"/>
                </a:solidFill>
              </a:rPr>
              <a:t>Hemoglobinpathy</a:t>
            </a:r>
            <a:r>
              <a:rPr lang="en-US" b="1" dirty="0">
                <a:solidFill>
                  <a:schemeClr val="tx1"/>
                </a:solidFill>
              </a:rPr>
              <a:t>:-                                                    *</a:t>
            </a:r>
            <a:r>
              <a:rPr lang="en-US" dirty="0">
                <a:solidFill>
                  <a:schemeClr val="tx1"/>
                </a:solidFill>
              </a:rPr>
              <a:t>Oral folic acid 5mg twice daily.                                    * Iron therapy can be given in sickle cell trait &amp; thalassemia minor but contraindicated in sickle cell disease since it cause hemosiderosis.                           *Screening for U.T.I. &amp; treatment.                                 *Antepartum blood transfusion is indicated to keep normal </a:t>
            </a:r>
            <a:r>
              <a:rPr lang="en-US" dirty="0" err="1">
                <a:solidFill>
                  <a:schemeClr val="tx1"/>
                </a:solidFill>
              </a:rPr>
              <a:t>Hb</a:t>
            </a:r>
            <a:r>
              <a:rPr lang="en-US" dirty="0">
                <a:solidFill>
                  <a:schemeClr val="tx1"/>
                </a:solidFill>
              </a:rPr>
              <a:t>(</a:t>
            </a:r>
            <a:r>
              <a:rPr lang="en-US" dirty="0" err="1">
                <a:solidFill>
                  <a:schemeClr val="tx1"/>
                </a:solidFill>
              </a:rPr>
              <a:t>HbA</a:t>
            </a:r>
            <a:r>
              <a:rPr lang="en-US" dirty="0">
                <a:solidFill>
                  <a:schemeClr val="tx1"/>
                </a:solidFill>
              </a:rPr>
              <a:t>) constitute 60% of whole </a:t>
            </a:r>
            <a:r>
              <a:rPr lang="en-US" dirty="0" err="1">
                <a:solidFill>
                  <a:schemeClr val="tx1"/>
                </a:solidFill>
              </a:rPr>
              <a:t>Hb</a:t>
            </a:r>
            <a:r>
              <a:rPr lang="en-US" dirty="0">
                <a:solidFill>
                  <a:schemeClr val="tx1"/>
                </a:solidFill>
              </a:rPr>
              <a:t>. It is given either as prophylactic or selective when </a:t>
            </a:r>
            <a:r>
              <a:rPr lang="en-US" dirty="0" err="1">
                <a:solidFill>
                  <a:schemeClr val="tx1"/>
                </a:solidFill>
              </a:rPr>
              <a:t>Hb</a:t>
            </a:r>
            <a:r>
              <a:rPr lang="en-US" dirty="0">
                <a:solidFill>
                  <a:schemeClr val="tx1"/>
                </a:solidFill>
              </a:rPr>
              <a:t> level is less than 8g/dl.</a:t>
            </a:r>
            <a:endParaRPr lang="ar-IQ" dirty="0">
              <a:solidFill>
                <a:schemeClr val="tx1"/>
              </a:solidFill>
            </a:endParaRPr>
          </a:p>
        </p:txBody>
      </p:sp>
    </p:spTree>
    <p:extLst>
      <p:ext uri="{BB962C8B-B14F-4D97-AF65-F5344CB8AC3E}">
        <p14:creationId xmlns:p14="http://schemas.microsoft.com/office/powerpoint/2010/main" val="690380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a:solidFill>
                  <a:schemeClr val="tx1"/>
                </a:solidFill>
              </a:rPr>
              <a:t>*Discontinue (</a:t>
            </a:r>
            <a:r>
              <a:rPr lang="en-US" dirty="0" err="1">
                <a:solidFill>
                  <a:schemeClr val="tx1"/>
                </a:solidFill>
              </a:rPr>
              <a:t>hydroxyurea</a:t>
            </a:r>
            <a:r>
              <a:rPr lang="en-US" dirty="0">
                <a:solidFill>
                  <a:schemeClr val="tx1"/>
                </a:solidFill>
              </a:rPr>
              <a:t>) drug which increase </a:t>
            </a:r>
            <a:r>
              <a:rPr lang="en-US" dirty="0" err="1">
                <a:solidFill>
                  <a:schemeClr val="tx1"/>
                </a:solidFill>
              </a:rPr>
              <a:t>HbF</a:t>
            </a:r>
            <a:r>
              <a:rPr lang="en-US" dirty="0">
                <a:solidFill>
                  <a:schemeClr val="tx1"/>
                </a:solidFill>
              </a:rPr>
              <a:t>, improve red cell hydration &amp; decrease polymerization of </a:t>
            </a:r>
            <a:r>
              <a:rPr lang="en-US" dirty="0" err="1">
                <a:solidFill>
                  <a:schemeClr val="tx1"/>
                </a:solidFill>
              </a:rPr>
              <a:t>HbS</a:t>
            </a:r>
            <a:r>
              <a:rPr lang="en-US" dirty="0">
                <a:solidFill>
                  <a:schemeClr val="tx1"/>
                </a:solidFill>
              </a:rPr>
              <a:t> since it is teratogenic.</a:t>
            </a:r>
          </a:p>
          <a:p>
            <a:r>
              <a:rPr lang="en-US" sz="3600" b="1" dirty="0">
                <a:solidFill>
                  <a:schemeClr val="tx1"/>
                </a:solidFill>
              </a:rPr>
              <a:t>Treatment of sickle cell crisis:-                            </a:t>
            </a:r>
            <a:r>
              <a:rPr lang="en-US" sz="3600" dirty="0">
                <a:solidFill>
                  <a:schemeClr val="tx1"/>
                </a:solidFill>
              </a:rPr>
              <a:t>*Adequate hydration.                                                                          * Adequate oxygen supply.                                             * Adequate analgesia &amp; pain killer.                               * Treatment of infection any where.                            * Blood transfusion.                                                        * No indication for termination of pregnancy.</a:t>
            </a:r>
            <a:endParaRPr lang="ar-IQ" sz="3600" dirty="0">
              <a:solidFill>
                <a:schemeClr val="tx1"/>
              </a:solidFill>
            </a:endParaRPr>
          </a:p>
        </p:txBody>
      </p:sp>
    </p:spTree>
    <p:extLst>
      <p:ext uri="{BB962C8B-B14F-4D97-AF65-F5344CB8AC3E}">
        <p14:creationId xmlns:p14="http://schemas.microsoft.com/office/powerpoint/2010/main" val="1541458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b="1" dirty="0">
                <a:solidFill>
                  <a:schemeClr val="tx1"/>
                </a:solidFill>
              </a:rPr>
              <a:t>Labor management:-                                            </a:t>
            </a:r>
            <a:r>
              <a:rPr lang="en-US" dirty="0">
                <a:solidFill>
                  <a:schemeClr val="tx1"/>
                </a:solidFill>
              </a:rPr>
              <a:t>* Keep the patient warm.                                              * Adequate I.V. glucose water infusion to prevent dehydration &amp; provide energy.                                     * Blood transfusion if </a:t>
            </a:r>
            <a:r>
              <a:rPr lang="en-US" dirty="0" err="1">
                <a:solidFill>
                  <a:schemeClr val="tx1"/>
                </a:solidFill>
              </a:rPr>
              <a:t>Hb</a:t>
            </a:r>
            <a:r>
              <a:rPr lang="en-US" dirty="0">
                <a:solidFill>
                  <a:schemeClr val="tx1"/>
                </a:solidFill>
              </a:rPr>
              <a:t> level is 8g/dl or less.             * </a:t>
            </a:r>
            <a:r>
              <a:rPr lang="en-US" dirty="0" err="1">
                <a:solidFill>
                  <a:schemeClr val="tx1"/>
                </a:solidFill>
              </a:rPr>
              <a:t>Monitering</a:t>
            </a:r>
            <a:r>
              <a:rPr lang="en-US" dirty="0">
                <a:solidFill>
                  <a:schemeClr val="tx1"/>
                </a:solidFill>
              </a:rPr>
              <a:t> of fetal heart since the fetus is under stress due to hypoxia.                                                     * Avoid prolong labor.                                                     * Early mobilization &amp; chest physiotherapy after C/S.                                                                                     * </a:t>
            </a:r>
            <a:r>
              <a:rPr lang="en-US" dirty="0" err="1">
                <a:solidFill>
                  <a:schemeClr val="tx1"/>
                </a:solidFill>
              </a:rPr>
              <a:t>Thrombo</a:t>
            </a:r>
            <a:r>
              <a:rPr lang="en-US" dirty="0">
                <a:solidFill>
                  <a:schemeClr val="tx1"/>
                </a:solidFill>
              </a:rPr>
              <a:t>-prophylaxis for those immobilized &amp; those who develop crisis.                                                * Anemia alone is not indication for C/S.</a:t>
            </a:r>
            <a:endParaRPr lang="ar-IQ" dirty="0">
              <a:solidFill>
                <a:schemeClr val="tx1"/>
              </a:solidFill>
            </a:endParaRPr>
          </a:p>
        </p:txBody>
      </p:sp>
    </p:spTree>
    <p:extLst>
      <p:ext uri="{BB962C8B-B14F-4D97-AF65-F5344CB8AC3E}">
        <p14:creationId xmlns:p14="http://schemas.microsoft.com/office/powerpoint/2010/main" val="3975520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8800" b="1" i="1" dirty="0">
                <a:solidFill>
                  <a:schemeClr val="tx1"/>
                </a:solidFill>
              </a:rPr>
              <a:t>Thank you</a:t>
            </a:r>
            <a:endParaRPr lang="ar-IQ" sz="8800" b="1" i="1" dirty="0">
              <a:solidFill>
                <a:schemeClr val="tx1"/>
              </a:solidFill>
            </a:endParaRPr>
          </a:p>
        </p:txBody>
      </p:sp>
    </p:spTree>
    <p:extLst>
      <p:ext uri="{BB962C8B-B14F-4D97-AF65-F5344CB8AC3E}">
        <p14:creationId xmlns:p14="http://schemas.microsoft.com/office/powerpoint/2010/main" val="263820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f-ZA" sz="4800" b="1" dirty="0"/>
              <a:t>Objectives</a:t>
            </a:r>
            <a:endParaRPr lang="en-US" sz="4800" b="1" dirty="0"/>
          </a:p>
        </p:txBody>
      </p:sp>
      <p:sp>
        <p:nvSpPr>
          <p:cNvPr id="3" name="Content Placeholder 2"/>
          <p:cNvSpPr>
            <a:spLocks noGrp="1"/>
          </p:cNvSpPr>
          <p:nvPr>
            <p:ph idx="1"/>
          </p:nvPr>
        </p:nvSpPr>
        <p:spPr>
          <a:xfrm>
            <a:off x="0" y="1295400"/>
            <a:ext cx="9144000" cy="556260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af-ZA" sz="3600" dirty="0">
                <a:solidFill>
                  <a:schemeClr val="tx1"/>
                </a:solidFill>
              </a:rPr>
              <a:t>Classify the types of anemia &amp; explain the etiology behind each type.</a:t>
            </a:r>
          </a:p>
          <a:p>
            <a:r>
              <a:rPr lang="af-ZA" sz="3600" dirty="0">
                <a:solidFill>
                  <a:schemeClr val="tx1"/>
                </a:solidFill>
              </a:rPr>
              <a:t>Describe how an anemic women presented clinically.</a:t>
            </a:r>
          </a:p>
          <a:p>
            <a:r>
              <a:rPr lang="af-ZA" sz="3600" dirty="0">
                <a:solidFill>
                  <a:schemeClr val="tx1"/>
                </a:solidFill>
              </a:rPr>
              <a:t>Study the effect of anemia on both mother &amp; fetus.</a:t>
            </a:r>
          </a:p>
          <a:p>
            <a:r>
              <a:rPr lang="af-ZA" sz="3600" dirty="0">
                <a:solidFill>
                  <a:schemeClr val="tx1"/>
                </a:solidFill>
              </a:rPr>
              <a:t>Discuss the methods of investigations &amp; treatment of each type.</a:t>
            </a:r>
            <a:endParaRPr lang="en-US" sz="3600" dirty="0">
              <a:solidFill>
                <a:schemeClr val="tx1"/>
              </a:solidFill>
            </a:endParaRPr>
          </a:p>
        </p:txBody>
      </p:sp>
    </p:spTree>
    <p:extLst>
      <p:ext uri="{BB962C8B-B14F-4D97-AF65-F5344CB8AC3E}">
        <p14:creationId xmlns:p14="http://schemas.microsoft.com/office/powerpoint/2010/main" val="327827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af-ZA" sz="4000" b="1" i="1" u="sng" dirty="0">
                <a:solidFill>
                  <a:schemeClr val="tx1"/>
                </a:solidFill>
              </a:rPr>
              <a:t>Definition:</a:t>
            </a:r>
            <a:r>
              <a:rPr lang="af-ZA" sz="4000" dirty="0">
                <a:solidFill>
                  <a:schemeClr val="tx1"/>
                </a:solidFill>
              </a:rPr>
              <a:t>- </a:t>
            </a:r>
            <a:r>
              <a:rPr lang="af-ZA" sz="3600" dirty="0">
                <a:solidFill>
                  <a:schemeClr val="tx1"/>
                </a:solidFill>
              </a:rPr>
              <a:t>WHO defined anemia as hemoglobin level less than 11g/dl.</a:t>
            </a:r>
          </a:p>
          <a:p>
            <a:r>
              <a:rPr lang="af-ZA" sz="4000" b="1" i="1" u="sng" dirty="0">
                <a:solidFill>
                  <a:schemeClr val="tx1"/>
                </a:solidFill>
              </a:rPr>
              <a:t>Types:- </a:t>
            </a:r>
          </a:p>
          <a:p>
            <a:r>
              <a:rPr lang="af-ZA" sz="3600" b="1" dirty="0">
                <a:solidFill>
                  <a:schemeClr val="tx1"/>
                </a:solidFill>
              </a:rPr>
              <a:t>A. Nutritional:- </a:t>
            </a:r>
            <a:r>
              <a:rPr lang="af-ZA" sz="3600" dirty="0">
                <a:solidFill>
                  <a:schemeClr val="tx1"/>
                </a:solidFill>
              </a:rPr>
              <a:t>It include:-</a:t>
            </a:r>
          </a:p>
          <a:p>
            <a:r>
              <a:rPr lang="af-ZA" sz="3600" dirty="0">
                <a:solidFill>
                  <a:schemeClr val="tx1"/>
                </a:solidFill>
              </a:rPr>
              <a:t>1. Iron deficiency anemia.</a:t>
            </a:r>
          </a:p>
          <a:p>
            <a:r>
              <a:rPr lang="af-ZA" sz="3600" dirty="0">
                <a:solidFill>
                  <a:schemeClr val="tx1"/>
                </a:solidFill>
              </a:rPr>
              <a:t>2. Folate deficiency anemia.</a:t>
            </a:r>
          </a:p>
          <a:p>
            <a:r>
              <a:rPr lang="af-ZA" sz="3600" dirty="0">
                <a:solidFill>
                  <a:schemeClr val="tx1"/>
                </a:solidFill>
              </a:rPr>
              <a:t>3. B12 deficiency anemia.</a:t>
            </a:r>
          </a:p>
          <a:p>
            <a:r>
              <a:rPr lang="af-ZA" sz="3600" b="1" dirty="0">
                <a:solidFill>
                  <a:schemeClr val="tx1"/>
                </a:solidFill>
              </a:rPr>
              <a:t>B. Hemolytic:- </a:t>
            </a:r>
            <a:r>
              <a:rPr lang="af-ZA" sz="3600" dirty="0">
                <a:solidFill>
                  <a:schemeClr val="tx1"/>
                </a:solidFill>
              </a:rPr>
              <a:t>It include:-</a:t>
            </a:r>
          </a:p>
          <a:p>
            <a:r>
              <a:rPr lang="af-ZA" sz="3600" b="1" dirty="0">
                <a:solidFill>
                  <a:schemeClr val="tx1"/>
                </a:solidFill>
              </a:rPr>
              <a:t>1. Sickle cell syndrome</a:t>
            </a:r>
            <a:r>
              <a:rPr lang="af-ZA" sz="3600" dirty="0">
                <a:solidFill>
                  <a:schemeClr val="tx1"/>
                </a:solidFill>
              </a:rPr>
              <a:t>:- it is subdivided into :- a. Sickle cell disease (HbSS).                                                 B. Sickle cell trait (HbAS).</a:t>
            </a:r>
          </a:p>
          <a:p>
            <a:r>
              <a:rPr lang="af-ZA" sz="3600" b="1" dirty="0">
                <a:solidFill>
                  <a:schemeClr val="tx1"/>
                </a:solidFill>
              </a:rPr>
              <a:t>2. Thalassemia syndrome:-                                              </a:t>
            </a:r>
            <a:r>
              <a:rPr lang="af-ZA" sz="3600" dirty="0">
                <a:solidFill>
                  <a:schemeClr val="tx1"/>
                </a:solidFill>
              </a:rPr>
              <a:t>a. Alpha thalaseemia.                                                          B. Beta thalassemia.                                  </a:t>
            </a:r>
            <a:endParaRPr lang="en-US" sz="3600" dirty="0">
              <a:solidFill>
                <a:schemeClr val="tx1"/>
              </a:solidFill>
            </a:endParaRPr>
          </a:p>
        </p:txBody>
      </p:sp>
    </p:spTree>
    <p:extLst>
      <p:ext uri="{BB962C8B-B14F-4D97-AF65-F5344CB8AC3E}">
        <p14:creationId xmlns:p14="http://schemas.microsoft.com/office/powerpoint/2010/main" val="234810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af-ZA" sz="3600" b="1" dirty="0">
                <a:solidFill>
                  <a:schemeClr val="tx1"/>
                </a:solidFill>
              </a:rPr>
              <a:t>3. G6PD anemia.</a:t>
            </a:r>
          </a:p>
          <a:p>
            <a:r>
              <a:rPr lang="af-ZA" sz="3600" b="1" dirty="0">
                <a:solidFill>
                  <a:schemeClr val="tx1"/>
                </a:solidFill>
              </a:rPr>
              <a:t>4. Hereditory spherocytosis.</a:t>
            </a:r>
          </a:p>
          <a:p>
            <a:r>
              <a:rPr lang="af-ZA" sz="3600" b="1" dirty="0">
                <a:solidFill>
                  <a:schemeClr val="tx1"/>
                </a:solidFill>
              </a:rPr>
              <a:t>5. Auto-immune hemolytic anemia.</a:t>
            </a:r>
          </a:p>
          <a:p>
            <a:r>
              <a:rPr lang="af-ZA" sz="3600" b="1" dirty="0">
                <a:solidFill>
                  <a:schemeClr val="tx1"/>
                </a:solidFill>
              </a:rPr>
              <a:t>C. Chronic anemia. </a:t>
            </a:r>
          </a:p>
          <a:p>
            <a:r>
              <a:rPr lang="af-ZA" sz="4400" b="1" i="1" u="sng" dirty="0">
                <a:solidFill>
                  <a:schemeClr val="tx1"/>
                </a:solidFill>
              </a:rPr>
              <a:t>Etiology:- </a:t>
            </a:r>
          </a:p>
          <a:p>
            <a:r>
              <a:rPr lang="af-ZA" sz="3600" b="1" dirty="0">
                <a:solidFill>
                  <a:schemeClr val="tx1"/>
                </a:solidFill>
              </a:rPr>
              <a:t>1.Iron deficiency anemia:-                                                    </a:t>
            </a:r>
            <a:r>
              <a:rPr lang="af-ZA" sz="3600" dirty="0">
                <a:solidFill>
                  <a:schemeClr val="tx1"/>
                </a:solidFill>
              </a:rPr>
              <a:t>a. Decreased iron store.                                                          B. Decreased dietary intake                                             c. Decreased intestinal absorption.                            D. Increased demand in pregnancy by increased red cell mass(500-600mg)&amp; by fetus (300mg).</a:t>
            </a:r>
            <a:endParaRPr lang="en-US" sz="3600" dirty="0">
              <a:solidFill>
                <a:schemeClr val="tx1"/>
              </a:solidFill>
            </a:endParaRPr>
          </a:p>
        </p:txBody>
      </p:sp>
    </p:spTree>
    <p:extLst>
      <p:ext uri="{BB962C8B-B14F-4D97-AF65-F5344CB8AC3E}">
        <p14:creationId xmlns:p14="http://schemas.microsoft.com/office/powerpoint/2010/main" val="22981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f-ZA" sz="3600" b="1" dirty="0">
                <a:solidFill>
                  <a:schemeClr val="tx1"/>
                </a:solidFill>
              </a:rPr>
              <a:t>2. Folate deficiency anemia:-                                  </a:t>
            </a:r>
            <a:r>
              <a:rPr lang="af-ZA" dirty="0">
                <a:solidFill>
                  <a:schemeClr val="tx1"/>
                </a:solidFill>
              </a:rPr>
              <a:t>a. Decreased dietary intake.                                                           B. Increased renal clearance.                                                C. Transfer to fetus (800Ug) at term.                                     D. Increased demand in pregnancy by increased red cell mass &amp; uterine hyperatrophy.</a:t>
            </a:r>
          </a:p>
          <a:p>
            <a:r>
              <a:rPr lang="af-ZA" sz="3600" b="1" dirty="0">
                <a:solidFill>
                  <a:schemeClr val="tx1"/>
                </a:solidFill>
              </a:rPr>
              <a:t>3. B12 deficiency anemia:-  </a:t>
            </a:r>
            <a:r>
              <a:rPr lang="af-ZA" dirty="0">
                <a:solidFill>
                  <a:schemeClr val="tx1"/>
                </a:solidFill>
              </a:rPr>
              <a:t>It is rare because it cause infertility. It arise due to dietary deficiency</a:t>
            </a:r>
            <a:r>
              <a:rPr lang="af-ZA" dirty="0"/>
              <a:t>.</a:t>
            </a:r>
          </a:p>
          <a:p>
            <a:r>
              <a:rPr lang="af-ZA" sz="3600" b="1" dirty="0">
                <a:solidFill>
                  <a:schemeClr val="tx1"/>
                </a:solidFill>
              </a:rPr>
              <a:t>4. Sickle cell anemia:- </a:t>
            </a:r>
            <a:r>
              <a:rPr lang="af-ZA" dirty="0">
                <a:solidFill>
                  <a:schemeClr val="tx1"/>
                </a:solidFill>
              </a:rPr>
              <a:t>There is qualitative defect in synthesis of hemoglobin molecule by substitusion of (valine) to (glutamic acid)amio-acid in position 6 of Beta chain.</a:t>
            </a:r>
            <a:endParaRPr lang="en-US" dirty="0">
              <a:solidFill>
                <a:schemeClr val="tx1"/>
              </a:solidFill>
            </a:endParaRPr>
          </a:p>
        </p:txBody>
      </p:sp>
    </p:spTree>
    <p:extLst>
      <p:ext uri="{BB962C8B-B14F-4D97-AF65-F5344CB8AC3E}">
        <p14:creationId xmlns:p14="http://schemas.microsoft.com/office/powerpoint/2010/main" val="288585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1"/>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en-US" sz="3600" b="1" dirty="0">
                <a:solidFill>
                  <a:schemeClr val="tx1"/>
                </a:solidFill>
              </a:rPr>
              <a:t>5.Thalassemia syndrome:- </a:t>
            </a:r>
            <a:r>
              <a:rPr lang="en-US" dirty="0">
                <a:solidFill>
                  <a:schemeClr val="tx1"/>
                </a:solidFill>
              </a:rPr>
              <a:t>There is quantitative defect in synthesis of either Alpha chain or Beta chain ,if there is deficiency in Alpha chain it cause Alpha thalassemia but if there is deficiency in Beta chains so cause Beta thalassemia. Both are subdivided into major &amp; minor type.</a:t>
            </a:r>
          </a:p>
          <a:p>
            <a:r>
              <a:rPr lang="en-US" sz="3600" b="1" dirty="0">
                <a:solidFill>
                  <a:schemeClr val="tx1"/>
                </a:solidFill>
              </a:rPr>
              <a:t>6. G6PD anemia:- </a:t>
            </a:r>
            <a:r>
              <a:rPr lang="en-US" dirty="0">
                <a:solidFill>
                  <a:schemeClr val="tx1"/>
                </a:solidFill>
              </a:rPr>
              <a:t>There is deficiency in enzyme glucose 6 pyruvate dehydrogenase which is involved in metabolism of red cells.</a:t>
            </a:r>
          </a:p>
          <a:p>
            <a:r>
              <a:rPr lang="en-US" sz="3600" b="1" dirty="0">
                <a:solidFill>
                  <a:schemeClr val="tx1"/>
                </a:solidFill>
              </a:rPr>
              <a:t>7. Chronic anemia:- </a:t>
            </a:r>
            <a:r>
              <a:rPr lang="en-US" dirty="0">
                <a:solidFill>
                  <a:schemeClr val="tx1"/>
                </a:solidFill>
              </a:rPr>
              <a:t>It is caused by:-                                   1. chronic renal disease.                                                            2. chronic liver disease.                                                    3.Hook worm infestation.                                             4.Infection like </a:t>
            </a:r>
            <a:r>
              <a:rPr lang="en-US" dirty="0" err="1">
                <a:solidFill>
                  <a:schemeClr val="tx1"/>
                </a:solidFill>
              </a:rPr>
              <a:t>Malaria,HIV</a:t>
            </a:r>
            <a:r>
              <a:rPr lang="en-US" dirty="0">
                <a:solidFill>
                  <a:schemeClr val="tx1"/>
                </a:solidFill>
              </a:rPr>
              <a:t>.</a:t>
            </a:r>
            <a:endParaRPr lang="ar-IQ" dirty="0">
              <a:solidFill>
                <a:schemeClr val="tx1"/>
              </a:solidFill>
            </a:endParaRPr>
          </a:p>
        </p:txBody>
      </p:sp>
    </p:spTree>
    <p:extLst>
      <p:ext uri="{BB962C8B-B14F-4D97-AF65-F5344CB8AC3E}">
        <p14:creationId xmlns:p14="http://schemas.microsoft.com/office/powerpoint/2010/main" val="258165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4000" b="1" dirty="0">
                <a:solidFill>
                  <a:schemeClr val="tx1"/>
                </a:solidFill>
              </a:rPr>
              <a:t>Risk factors:-                                                               </a:t>
            </a:r>
            <a:r>
              <a:rPr lang="en-US" sz="3600" dirty="0">
                <a:solidFill>
                  <a:schemeClr val="tx1"/>
                </a:solidFill>
              </a:rPr>
              <a:t>1. Malnutrition.                                                    2. Multiparty.                                                        3. Low social class.                                               4. Poor education.                                                5. Short interval between pregnancy.                6. Prolong lactation.                                             7. Teen age.</a:t>
            </a:r>
          </a:p>
          <a:p>
            <a:r>
              <a:rPr lang="en-US" sz="4000" b="1" dirty="0">
                <a:solidFill>
                  <a:schemeClr val="tx1"/>
                </a:solidFill>
              </a:rPr>
              <a:t>Maternal risk:- </a:t>
            </a:r>
            <a:r>
              <a:rPr lang="en-US" dirty="0">
                <a:solidFill>
                  <a:schemeClr val="tx1"/>
                </a:solidFill>
              </a:rPr>
              <a:t>1. Easy to get infection.                          2. Difficult to perform usual work.                                           3. A.P.H. especially accidental hemorrhage in foliate deficiency.</a:t>
            </a:r>
            <a:endParaRPr lang="ar-IQ" dirty="0">
              <a:solidFill>
                <a:schemeClr val="tx1"/>
              </a:solidFill>
            </a:endParaRPr>
          </a:p>
        </p:txBody>
      </p:sp>
    </p:spTree>
    <p:extLst>
      <p:ext uri="{BB962C8B-B14F-4D97-AF65-F5344CB8AC3E}">
        <p14:creationId xmlns:p14="http://schemas.microsoft.com/office/powerpoint/2010/main" val="389826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r>
              <a:rPr lang="en-US" dirty="0">
                <a:solidFill>
                  <a:schemeClr val="tx1"/>
                </a:solidFill>
              </a:rPr>
              <a:t>4. PET especially in </a:t>
            </a:r>
            <a:r>
              <a:rPr lang="en-US" dirty="0" err="1">
                <a:solidFill>
                  <a:schemeClr val="tx1"/>
                </a:solidFill>
              </a:rPr>
              <a:t>hemoglobinpathy</a:t>
            </a:r>
            <a:r>
              <a:rPr lang="en-US" dirty="0">
                <a:solidFill>
                  <a:schemeClr val="tx1"/>
                </a:solidFill>
              </a:rPr>
              <a:t>.                         5. P.P.H.                                                                              6. Recurrent U.T.I.                                                             7. Delay recovery from anesthesia &amp; wound infection.                                                                          8. Deep venous thrombosis.</a:t>
            </a:r>
          </a:p>
          <a:p>
            <a:r>
              <a:rPr lang="en-US" sz="4000" b="1" dirty="0">
                <a:solidFill>
                  <a:schemeClr val="tx1"/>
                </a:solidFill>
              </a:rPr>
              <a:t>Fetal Risk:- </a:t>
            </a:r>
            <a:r>
              <a:rPr lang="en-US" dirty="0">
                <a:solidFill>
                  <a:schemeClr val="tx1"/>
                </a:solidFill>
              </a:rPr>
              <a:t>1. Congenital anomalies as N.T.D. ,cleft lip, cleft palate in foliate deficiency.                    2. Preterm labor.                                                                            3. I.U.G.R.                                                                          4. I.U.D.                                                                             5.High perinatal mortality due to preterm delivery.  6. Neonatal anemia with behavioral changes</a:t>
            </a:r>
            <a:r>
              <a:rPr lang="en-US" dirty="0"/>
              <a:t>.</a:t>
            </a:r>
            <a:endParaRPr lang="ar-IQ" sz="4000" b="1" dirty="0"/>
          </a:p>
        </p:txBody>
      </p:sp>
    </p:spTree>
    <p:extLst>
      <p:ext uri="{BB962C8B-B14F-4D97-AF65-F5344CB8AC3E}">
        <p14:creationId xmlns:p14="http://schemas.microsoft.com/office/powerpoint/2010/main" val="242769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629400"/>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en-US" sz="4000" b="1" dirty="0">
                <a:solidFill>
                  <a:schemeClr val="tx1"/>
                </a:solidFill>
              </a:rPr>
              <a:t>Clinical features:-</a:t>
            </a:r>
          </a:p>
          <a:p>
            <a:r>
              <a:rPr lang="en-US" sz="3600" b="1" dirty="0">
                <a:solidFill>
                  <a:schemeClr val="tx1"/>
                </a:solidFill>
              </a:rPr>
              <a:t>Symptoms:- </a:t>
            </a:r>
            <a:r>
              <a:rPr lang="en-US" dirty="0">
                <a:solidFill>
                  <a:schemeClr val="tx1"/>
                </a:solidFill>
              </a:rPr>
              <a:t>1.Headach &amp; blurred vision.                                   2. Palpation &amp; S.O.B.                                                                             3. Easy fatigue &amp; intolerance to exercise.                                     4. Generalized bone pain.                                                                   5. Nausea &amp; vomiting.                                                                     6. Fainting attack in sever anemia.                                               7. Numbness &amp; paresthesia in B12 deficiency.</a:t>
            </a:r>
          </a:p>
          <a:p>
            <a:r>
              <a:rPr lang="en-US" sz="3600" b="1" dirty="0">
                <a:solidFill>
                  <a:schemeClr val="tx1"/>
                </a:solidFill>
              </a:rPr>
              <a:t>Signs:- </a:t>
            </a:r>
            <a:r>
              <a:rPr lang="en-US" dirty="0">
                <a:solidFill>
                  <a:schemeClr val="tx1"/>
                </a:solidFill>
              </a:rPr>
              <a:t>1.Pallor discoloration of skin &amp; mucous membrane.                                                                                       2. Tachycardia&amp; hypotension.                                                            3. Ejection systolic murmur.                                           4.Angular stomatitis, loss of tongue papillae &amp; tongue ulcer in foliate deficiency.</a:t>
            </a:r>
            <a:endParaRPr lang="ar-IQ" dirty="0">
              <a:solidFill>
                <a:schemeClr val="tx1"/>
              </a:solidFill>
            </a:endParaRPr>
          </a:p>
        </p:txBody>
      </p:sp>
    </p:spTree>
    <p:extLst>
      <p:ext uri="{BB962C8B-B14F-4D97-AF65-F5344CB8AC3E}">
        <p14:creationId xmlns:p14="http://schemas.microsoft.com/office/powerpoint/2010/main" val="1809442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1478</Words>
  <Application>Microsoft Office PowerPoint</Application>
  <PresentationFormat>عرض على الشاشة (4:3)</PresentationFormat>
  <Paragraphs>52</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Office Theme</vt:lpstr>
      <vt:lpstr>Anemia in pregnancy presented by Dr.Methal A. Alrubaie Assistant professor</vt:lpstr>
      <vt:lpstr>Objectives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Anemia in pregnancy presented by Dr.Methal A. Alrubaie Assistant professor</dc:title>
  <dc:creator>Maher</dc:creator>
  <cp:lastModifiedBy>مستخدم غير معروف</cp:lastModifiedBy>
  <cp:revision>57</cp:revision>
  <dcterms:created xsi:type="dcterms:W3CDTF">2020-05-08T13:18:57Z</dcterms:created>
  <dcterms:modified xsi:type="dcterms:W3CDTF">2021-10-23T07:40:57Z</dcterms:modified>
</cp:coreProperties>
</file>